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258" r:id="rId7"/>
    <p:sldId id="266" r:id="rId8"/>
    <p:sldId id="267" r:id="rId9"/>
    <p:sldId id="270" r:id="rId10"/>
    <p:sldId id="271" r:id="rId11"/>
    <p:sldId id="259" r:id="rId12"/>
    <p:sldId id="268" r:id="rId13"/>
    <p:sldId id="269" r:id="rId14"/>
    <p:sldId id="260" r:id="rId15"/>
    <p:sldId id="261" r:id="rId16"/>
    <p:sldId id="262" r:id="rId17"/>
    <p:sldId id="263" r:id="rId18"/>
    <p:sldId id="264" r:id="rId19"/>
    <p:sldId id="265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64" autoAdjust="0"/>
  </p:normalViewPr>
  <p:slideViewPr>
    <p:cSldViewPr>
      <p:cViewPr varScale="1">
        <p:scale>
          <a:sx n="71" d="100"/>
          <a:sy n="71" d="100"/>
        </p:scale>
        <p:origin x="-10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2\DebraHoldren$\My%20Documents\Dropbox\Shared\SLDS%20Usage%20Statistics.xlsx" TargetMode="External"/><Relationship Id="rId1" Type="http://schemas.openxmlformats.org/officeDocument/2006/relationships/image" Target="../media/image3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hart>
    <c:title>
      <c:tx>
        <c:rich>
          <a:bodyPr/>
          <a:lstStyle/>
          <a:p>
            <a:pPr>
              <a:defRPr/>
            </a:pPr>
            <a:r>
              <a:rPr lang="en-US" sz="4400"/>
              <a:t>SLDS  Unique  Users</a:t>
            </a:r>
          </a:p>
          <a:p>
            <a:pPr>
              <a:defRPr/>
            </a:pPr>
            <a:r>
              <a:rPr lang="en-US"/>
              <a:t>by Month</a:t>
            </a:r>
          </a:p>
        </c:rich>
      </c:tx>
      <c:layout/>
    </c:title>
    <c:plotArea>
      <c:layout/>
      <c:barChart>
        <c:barDir val="bar"/>
        <c:grouping val="stacked"/>
        <c:ser>
          <c:idx val="0"/>
          <c:order val="0"/>
          <c:dLbls>
            <c:txPr>
              <a:bodyPr/>
              <a:lstStyle/>
              <a:p>
                <a:pPr>
                  <a:defRPr b="1" i="0" baseline="0">
                    <a:solidFill>
                      <a:srgbClr val="FFFF00"/>
                    </a:solidFill>
                  </a:defRPr>
                </a:pPr>
                <a:endParaRPr lang="en-US"/>
              </a:p>
            </c:txPr>
            <c:showVal val="1"/>
          </c:dLbls>
          <c:cat>
            <c:multiLvlStrRef>
              <c:f>'Unique Users Tbl'!$A$2:$B$8</c:f>
              <c:multiLvlStrCache>
                <c:ptCount val="7"/>
                <c:lvl>
                  <c:pt idx="0">
                    <c:v>February</c:v>
                  </c:pt>
                  <c:pt idx="1">
                    <c:v>March</c:v>
                  </c:pt>
                  <c:pt idx="2">
                    <c:v>April</c:v>
                  </c:pt>
                  <c:pt idx="3">
                    <c:v>May</c:v>
                  </c:pt>
                  <c:pt idx="4">
                    <c:v>June</c:v>
                  </c:pt>
                  <c:pt idx="5">
                    <c:v>July</c:v>
                  </c:pt>
                  <c:pt idx="6">
                    <c:v>Aug*</c:v>
                  </c:pt>
                </c:lvl>
                <c:lvl>
                  <c:pt idx="0">
                    <c:v>2011</c:v>
                  </c:pt>
                  <c:pt idx="1">
                    <c:v>2011</c:v>
                  </c:pt>
                  <c:pt idx="2">
                    <c:v>2011</c:v>
                  </c:pt>
                  <c:pt idx="3">
                    <c:v>2011</c:v>
                  </c:pt>
                  <c:pt idx="4">
                    <c:v>2011</c:v>
                  </c:pt>
                  <c:pt idx="5">
                    <c:v>2011</c:v>
                  </c:pt>
                  <c:pt idx="6">
                    <c:v>2011</c:v>
                  </c:pt>
                </c:lvl>
              </c:multiLvlStrCache>
            </c:multiLvlStrRef>
          </c:cat>
          <c:val>
            <c:numRef>
              <c:f>'Unique Users Tbl'!$C$2:$C$8</c:f>
              <c:numCache>
                <c:formatCode>#,##0</c:formatCode>
                <c:ptCount val="7"/>
                <c:pt idx="0">
                  <c:v>4779</c:v>
                </c:pt>
                <c:pt idx="1">
                  <c:v>5152</c:v>
                </c:pt>
                <c:pt idx="2">
                  <c:v>2764</c:v>
                </c:pt>
                <c:pt idx="3">
                  <c:v>4452</c:v>
                </c:pt>
                <c:pt idx="4">
                  <c:v>1610</c:v>
                </c:pt>
                <c:pt idx="5">
                  <c:v>2739</c:v>
                </c:pt>
                <c:pt idx="6">
                  <c:v>5467</c:v>
                </c:pt>
              </c:numCache>
            </c:numRef>
          </c:val>
        </c:ser>
        <c:gapWidth val="55"/>
        <c:overlap val="100"/>
        <c:axId val="67797760"/>
        <c:axId val="67799296"/>
      </c:barChart>
      <c:catAx>
        <c:axId val="67797760"/>
        <c:scaling>
          <c:orientation val="minMax"/>
        </c:scaling>
        <c:axPos val="l"/>
        <c:majorTickMark val="none"/>
        <c:tickLblPos val="nextTo"/>
        <c:crossAx val="67799296"/>
        <c:crosses val="autoZero"/>
        <c:auto val="1"/>
        <c:lblAlgn val="ctr"/>
        <c:lblOffset val="100"/>
      </c:catAx>
      <c:valAx>
        <c:axId val="67799296"/>
        <c:scaling>
          <c:orientation val="minMax"/>
        </c:scaling>
        <c:axPos val="b"/>
        <c:majorGridlines/>
        <c:numFmt formatCode="#,##0" sourceLinked="1"/>
        <c:majorTickMark val="none"/>
        <c:tickLblPos val="nextTo"/>
        <c:crossAx val="67797760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plotVisOnly val="1"/>
  </c:chart>
  <c:spPr>
    <a:solidFill>
      <a:schemeClr val="bg1"/>
    </a:solidFill>
    <a:ln w="50800">
      <a:solidFill>
        <a:schemeClr val="tx2"/>
      </a:solidFill>
    </a:ln>
  </c:sp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D64553-FA11-48AD-9CC2-2292362CE5D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FAB356-7CD4-49C8-81A5-016C1197F0B0}">
      <dgm:prSet phldrT="[Text]"/>
      <dgm:spPr/>
      <dgm:t>
        <a:bodyPr/>
        <a:lstStyle/>
        <a:p>
          <a:r>
            <a:rPr lang="en-US" dirty="0" smtClean="0"/>
            <a:t>Objectives</a:t>
          </a:r>
          <a:endParaRPr lang="en-US" dirty="0"/>
        </a:p>
      </dgm:t>
    </dgm:pt>
    <dgm:pt modelId="{A6DC343C-AF4F-4250-93B8-799D3FE5877C}" type="parTrans" cxnId="{303AC1A0-ECA2-40C2-BBD9-B172F43011F8}">
      <dgm:prSet/>
      <dgm:spPr/>
      <dgm:t>
        <a:bodyPr/>
        <a:lstStyle/>
        <a:p>
          <a:endParaRPr lang="en-US"/>
        </a:p>
      </dgm:t>
    </dgm:pt>
    <dgm:pt modelId="{54467704-ACD4-4036-AF00-0A66497A55E3}" type="sibTrans" cxnId="{303AC1A0-ECA2-40C2-BBD9-B172F43011F8}">
      <dgm:prSet/>
      <dgm:spPr/>
      <dgm:t>
        <a:bodyPr/>
        <a:lstStyle/>
        <a:p>
          <a:endParaRPr lang="en-US"/>
        </a:p>
      </dgm:t>
    </dgm:pt>
    <dgm:pt modelId="{E20FDA40-0E79-4D8D-A3D8-9E20A315C201}">
      <dgm:prSet phldrT="[Text]"/>
      <dgm:spPr/>
      <dgm:t>
        <a:bodyPr/>
        <a:lstStyle/>
        <a:p>
          <a:r>
            <a:rPr lang="en-US" dirty="0" smtClean="0"/>
            <a:t>Provide near real time data to Dashboards </a:t>
          </a:r>
          <a:endParaRPr lang="en-US" dirty="0"/>
        </a:p>
      </dgm:t>
    </dgm:pt>
    <dgm:pt modelId="{9C4F30A9-1ADB-4F3B-A4C5-671525500B61}" type="parTrans" cxnId="{B0B4F075-C715-44BB-8BA0-60C91C90E75D}">
      <dgm:prSet/>
      <dgm:spPr/>
      <dgm:t>
        <a:bodyPr/>
        <a:lstStyle/>
        <a:p>
          <a:endParaRPr lang="en-US"/>
        </a:p>
      </dgm:t>
    </dgm:pt>
    <dgm:pt modelId="{C252F1DC-65BB-4E60-8DE2-4EA7EAEFC395}" type="sibTrans" cxnId="{B0B4F075-C715-44BB-8BA0-60C91C90E75D}">
      <dgm:prSet/>
      <dgm:spPr/>
      <dgm:t>
        <a:bodyPr/>
        <a:lstStyle/>
        <a:p>
          <a:endParaRPr lang="en-US"/>
        </a:p>
      </dgm:t>
    </dgm:pt>
    <dgm:pt modelId="{F1A4B40F-F6A2-41DC-9CF8-FBB4186A45F8}">
      <dgm:prSet phldrT="[Text]"/>
      <dgm:spPr/>
      <dgm:t>
        <a:bodyPr/>
        <a:lstStyle/>
        <a:p>
          <a:r>
            <a:rPr lang="en-US" dirty="0" smtClean="0"/>
            <a:t>Provide an opportunity to School districts to scrub data ahead of Formal Data Collection</a:t>
          </a:r>
          <a:endParaRPr lang="en-US" dirty="0"/>
        </a:p>
      </dgm:t>
    </dgm:pt>
    <dgm:pt modelId="{6F1EA934-8D05-40B3-AF7A-014817723ABE}" type="parTrans" cxnId="{236AD129-809D-4D81-82D7-800946129EA8}">
      <dgm:prSet/>
      <dgm:spPr/>
      <dgm:t>
        <a:bodyPr/>
        <a:lstStyle/>
        <a:p>
          <a:endParaRPr lang="en-US"/>
        </a:p>
      </dgm:t>
    </dgm:pt>
    <dgm:pt modelId="{A7AE47C6-0B26-466F-A259-39E8B1E2ADE7}" type="sibTrans" cxnId="{236AD129-809D-4D81-82D7-800946129EA8}">
      <dgm:prSet/>
      <dgm:spPr/>
      <dgm:t>
        <a:bodyPr/>
        <a:lstStyle/>
        <a:p>
          <a:endParaRPr lang="en-US"/>
        </a:p>
      </dgm:t>
    </dgm:pt>
    <dgm:pt modelId="{D676DD32-4867-4935-B57A-8B74D396782E}" type="pres">
      <dgm:prSet presAssocID="{21D64553-FA11-48AD-9CC2-2292362CE5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8AD005-8776-4B6B-82B3-26DC504B0B3D}" type="pres">
      <dgm:prSet presAssocID="{51FAB356-7CD4-49C8-81A5-016C1197F0B0}" presName="linNode" presStyleCnt="0"/>
      <dgm:spPr/>
    </dgm:pt>
    <dgm:pt modelId="{68FAAC0A-215A-4AD0-863F-BB37DCE68E89}" type="pres">
      <dgm:prSet presAssocID="{51FAB356-7CD4-49C8-81A5-016C1197F0B0}" presName="parentText" presStyleLbl="node1" presStyleIdx="0" presStyleCnt="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5286EB-CEC0-492D-A290-5DEEC30B4711}" type="pres">
      <dgm:prSet presAssocID="{51FAB356-7CD4-49C8-81A5-016C1197F0B0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DCE76D-ABC9-419C-BCF9-C8144362EEF9}" type="presOf" srcId="{21D64553-FA11-48AD-9CC2-2292362CE5D6}" destId="{D676DD32-4867-4935-B57A-8B74D396782E}" srcOrd="0" destOrd="0" presId="urn:microsoft.com/office/officeart/2005/8/layout/vList5"/>
    <dgm:cxn modelId="{303AC1A0-ECA2-40C2-BBD9-B172F43011F8}" srcId="{21D64553-FA11-48AD-9CC2-2292362CE5D6}" destId="{51FAB356-7CD4-49C8-81A5-016C1197F0B0}" srcOrd="0" destOrd="0" parTransId="{A6DC343C-AF4F-4250-93B8-799D3FE5877C}" sibTransId="{54467704-ACD4-4036-AF00-0A66497A55E3}"/>
    <dgm:cxn modelId="{B32836EE-63BB-4A41-9D80-5BC2F79CE4EF}" type="presOf" srcId="{F1A4B40F-F6A2-41DC-9CF8-FBB4186A45F8}" destId="{D95286EB-CEC0-492D-A290-5DEEC30B4711}" srcOrd="0" destOrd="1" presId="urn:microsoft.com/office/officeart/2005/8/layout/vList5"/>
    <dgm:cxn modelId="{B0B4F075-C715-44BB-8BA0-60C91C90E75D}" srcId="{51FAB356-7CD4-49C8-81A5-016C1197F0B0}" destId="{E20FDA40-0E79-4D8D-A3D8-9E20A315C201}" srcOrd="0" destOrd="0" parTransId="{9C4F30A9-1ADB-4F3B-A4C5-671525500B61}" sibTransId="{C252F1DC-65BB-4E60-8DE2-4EA7EAEFC395}"/>
    <dgm:cxn modelId="{236AD129-809D-4D81-82D7-800946129EA8}" srcId="{51FAB356-7CD4-49C8-81A5-016C1197F0B0}" destId="{F1A4B40F-F6A2-41DC-9CF8-FBB4186A45F8}" srcOrd="1" destOrd="0" parTransId="{6F1EA934-8D05-40B3-AF7A-014817723ABE}" sibTransId="{A7AE47C6-0B26-466F-A259-39E8B1E2ADE7}"/>
    <dgm:cxn modelId="{A2D0A88D-2A03-40E0-BF38-ABFBB9DF7625}" type="presOf" srcId="{51FAB356-7CD4-49C8-81A5-016C1197F0B0}" destId="{68FAAC0A-215A-4AD0-863F-BB37DCE68E89}" srcOrd="0" destOrd="0" presId="urn:microsoft.com/office/officeart/2005/8/layout/vList5"/>
    <dgm:cxn modelId="{0A10912F-76CB-4CE7-B1E8-587FBAC98000}" type="presOf" srcId="{E20FDA40-0E79-4D8D-A3D8-9E20A315C201}" destId="{D95286EB-CEC0-492D-A290-5DEEC30B4711}" srcOrd="0" destOrd="0" presId="urn:microsoft.com/office/officeart/2005/8/layout/vList5"/>
    <dgm:cxn modelId="{8DC53992-230D-4563-B755-CFAB8B229395}" type="presParOf" srcId="{D676DD32-4867-4935-B57A-8B74D396782E}" destId="{B68AD005-8776-4B6B-82B3-26DC504B0B3D}" srcOrd="0" destOrd="0" presId="urn:microsoft.com/office/officeart/2005/8/layout/vList5"/>
    <dgm:cxn modelId="{2DDD00F9-B1FC-4288-9597-35F9762BAAB1}" type="presParOf" srcId="{B68AD005-8776-4B6B-82B3-26DC504B0B3D}" destId="{68FAAC0A-215A-4AD0-863F-BB37DCE68E89}" srcOrd="0" destOrd="0" presId="urn:microsoft.com/office/officeart/2005/8/layout/vList5"/>
    <dgm:cxn modelId="{6EAE9961-4AC7-43E3-AAD0-A5343C45C081}" type="presParOf" srcId="{B68AD005-8776-4B6B-82B3-26DC504B0B3D}" destId="{D95286EB-CEC0-492D-A290-5DEEC30B471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BFB96-3943-4CE6-91FA-B495C36D5A93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60B37-A27E-4740-BF70-7E404FA4D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60B37-A27E-4740-BF70-7E404FA4D8C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60B37-A27E-4740-BF70-7E404FA4D8C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60B37-A27E-4740-BF70-7E404FA4D8C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60B37-A27E-4740-BF70-7E404FA4D8C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60B37-A27E-4740-BF70-7E404FA4D8C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60B37-A27E-4740-BF70-7E404FA4D8C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60B37-A27E-4740-BF70-7E404FA4D8C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60B37-A27E-4740-BF70-7E404FA4D8C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60B37-A27E-4740-BF70-7E404FA4D8C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60B37-A27E-4740-BF70-7E404FA4D8C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60B37-A27E-4740-BF70-7E404FA4D8C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</a:t>
            </a:r>
          </a:p>
          <a:p>
            <a:r>
              <a:rPr lang="en-US" dirty="0" smtClean="0"/>
              <a:t>Potential Users as of FTE 2011</a:t>
            </a:r>
          </a:p>
          <a:p>
            <a:r>
              <a:rPr lang="en-US" dirty="0" smtClean="0"/>
              <a:t>Actual Users 1/29/2011 – 7/31/2011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60B37-A27E-4740-BF70-7E404FA4D8C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60B37-A27E-4740-BF70-7E404FA4D8C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60B37-A27E-4740-BF70-7E404FA4D8C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60B37-A27E-4740-BF70-7E404FA4D8C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60B37-A27E-4740-BF70-7E404FA4D8C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945E145-8BFC-471E-B9D9-A427B784819F}" type="datetime1">
              <a:rPr lang="en-US" smtClean="0"/>
              <a:pPr/>
              <a:t>8/16/2011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LDS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10400" y="228600"/>
            <a:ext cx="1762615" cy="15087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475B-33CD-4DED-AB6C-B5D0C9D12F43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E115-84AD-4685-8163-8E6B375A8FE0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B5E4-18DB-4D36-A057-F79E45B04158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5CFA-01C5-44C0-9FC7-4ABAC81EFE52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C283-7050-48FA-9418-C6ABCA6C9545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9B4A-1EA5-4A4B-A30B-C2FAA2826049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28BC-32A3-4CD2-B6BE-68402DEC7AC2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C454-F7F9-45BB-80AE-D8AFEBAC7EC6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C20-C85D-4A17-8668-8A35165EC527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aDOE_PPT_bg_charcoal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42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D6FB43B-B6A8-4427-B8AC-F0A77D66EBFC}" type="datetime1">
              <a:rPr lang="en-US" smtClean="0"/>
              <a:pPr/>
              <a:t>8/16/2011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LDS logo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010400" y="228600"/>
            <a:ext cx="1762615" cy="15087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6400800" cy="1470025"/>
          </a:xfrm>
        </p:spPr>
        <p:txBody>
          <a:bodyPr/>
          <a:lstStyle/>
          <a:p>
            <a:r>
              <a:rPr lang="en-US" dirty="0" smtClean="0"/>
              <a:t>SLDS  Coming  Attractions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239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Data Collections Conference</a:t>
            </a:r>
          </a:p>
          <a:p>
            <a:r>
              <a:rPr lang="en-US" dirty="0" smtClean="0"/>
              <a:t>August 2011</a:t>
            </a:r>
          </a:p>
          <a:p>
            <a:r>
              <a:rPr lang="en-US" dirty="0" smtClean="0"/>
              <a:t>Presented by:  Deb Holdren &amp; Travis Allen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80A6-D846-4AD9-8522-C1EAEF20377E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Operational Data Store (ODS)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Additional SR Layouts for inclusion</a:t>
            </a:r>
          </a:p>
          <a:p>
            <a:pPr lvl="1"/>
            <a:r>
              <a:rPr lang="en-US" dirty="0" smtClean="0"/>
              <a:t>Will work with our Stakeholders to prioritize</a:t>
            </a:r>
          </a:p>
          <a:p>
            <a:r>
              <a:rPr lang="en-US" dirty="0" smtClean="0"/>
              <a:t>Transport Benchmark tests</a:t>
            </a:r>
          </a:p>
          <a:p>
            <a:r>
              <a:rPr lang="en-US" dirty="0" smtClean="0"/>
              <a:t>Other Data Exchange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Teacher Resource Links (TRL)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Piloted in Jackson County</a:t>
            </a:r>
          </a:p>
          <a:p>
            <a:pPr lvl="1"/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test visualization</a:t>
            </a:r>
          </a:p>
          <a:p>
            <a:pPr lvl="1"/>
            <a:r>
              <a:rPr lang="en-US" dirty="0" smtClean="0"/>
              <a:t>K-8 ELA Resources</a:t>
            </a:r>
          </a:p>
          <a:p>
            <a:r>
              <a:rPr lang="en-US" dirty="0" smtClean="0"/>
              <a:t>Resources aligned to GPS and will be aligned to Common Core</a:t>
            </a:r>
          </a:p>
          <a:p>
            <a:r>
              <a:rPr lang="en-US" dirty="0" smtClean="0"/>
              <a:t>Student TAKE AWAY</a:t>
            </a:r>
          </a:p>
          <a:p>
            <a:r>
              <a:rPr lang="en-US" dirty="0" smtClean="0"/>
              <a:t>Teacher TAKE AWAY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Loaded</a:t>
            </a:r>
          </a:p>
          <a:p>
            <a:r>
              <a:rPr lang="en-US" dirty="0" smtClean="0"/>
              <a:t>What’s Coming</a:t>
            </a:r>
          </a:p>
          <a:p>
            <a:r>
              <a:rPr lang="en-US" dirty="0" smtClean="0"/>
              <a:t>CRCT 2012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Lets pull Kelli’s slides on Monday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Profile Manager</a:t>
            </a:r>
          </a:p>
          <a:p>
            <a:r>
              <a:rPr lang="en-US" dirty="0" smtClean="0"/>
              <a:t>Training  Security Officers</a:t>
            </a:r>
          </a:p>
          <a:p>
            <a:r>
              <a:rPr lang="en-US" dirty="0" smtClean="0"/>
              <a:t>Release Profile Manager to Production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Enhancement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Systems in Tunnel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GAVS</a:t>
            </a:r>
          </a:p>
          <a:p>
            <a:r>
              <a:rPr lang="en-US" dirty="0" smtClean="0"/>
              <a:t>Georgia IEP Online</a:t>
            </a:r>
          </a:p>
          <a:p>
            <a:r>
              <a:rPr lang="en-US" dirty="0" smtClean="0"/>
              <a:t>Financial Systems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SLDS Projects to Kick-Off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Retrofit Apps to SLDS</a:t>
            </a:r>
          </a:p>
          <a:p>
            <a:pPr lvl="1"/>
            <a:r>
              <a:rPr lang="en-US" dirty="0" smtClean="0"/>
              <a:t>Financial Systems</a:t>
            </a:r>
          </a:p>
          <a:p>
            <a:r>
              <a:rPr lang="en-US" dirty="0" smtClean="0"/>
              <a:t>SLDS Data Exchange Within Georgia</a:t>
            </a:r>
          </a:p>
          <a:p>
            <a:r>
              <a:rPr lang="en-US" dirty="0" smtClean="0"/>
              <a:t>SLDS Data Exchange Southeast Region</a:t>
            </a:r>
          </a:p>
          <a:p>
            <a:r>
              <a:rPr lang="en-US" dirty="0" smtClean="0"/>
              <a:t>Drop-Out Recovery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Priorities</a:t>
            </a:r>
          </a:p>
          <a:p>
            <a:r>
              <a:rPr lang="en-US" dirty="0" smtClean="0"/>
              <a:t>Operational Data Store (ODS)</a:t>
            </a:r>
          </a:p>
          <a:p>
            <a:r>
              <a:rPr lang="en-US" dirty="0" smtClean="0"/>
              <a:t>Teacher Resource Links (TRL)</a:t>
            </a:r>
          </a:p>
          <a:p>
            <a:r>
              <a:rPr lang="en-US" dirty="0" smtClean="0"/>
              <a:t>Assessments</a:t>
            </a:r>
          </a:p>
          <a:p>
            <a:r>
              <a:rPr lang="en-US" dirty="0" smtClean="0"/>
              <a:t>Profile Manager</a:t>
            </a:r>
          </a:p>
          <a:p>
            <a:r>
              <a:rPr lang="en-US" dirty="0" smtClean="0"/>
              <a:t>Enhancement Requests</a:t>
            </a:r>
          </a:p>
          <a:p>
            <a:r>
              <a:rPr lang="en-US" dirty="0" smtClean="0"/>
              <a:t>New Systems in Tunnel</a:t>
            </a:r>
          </a:p>
          <a:p>
            <a:r>
              <a:rPr lang="en-US" dirty="0" smtClean="0"/>
              <a:t>SLDS Projects Kick-Off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Adoption</a:t>
            </a:r>
          </a:p>
          <a:p>
            <a:r>
              <a:rPr lang="en-US" dirty="0" smtClean="0"/>
              <a:t>Marketing</a:t>
            </a:r>
          </a:p>
          <a:p>
            <a:r>
              <a:rPr lang="en-US" dirty="0" smtClean="0"/>
              <a:t>Policy Directives</a:t>
            </a:r>
          </a:p>
          <a:p>
            <a:pPr lvl="1"/>
            <a:r>
              <a:rPr lang="en-US" dirty="0" smtClean="0"/>
              <a:t>RT3</a:t>
            </a:r>
          </a:p>
          <a:p>
            <a:pPr lvl="0"/>
            <a:r>
              <a:rPr lang="en-US" dirty="0" smtClean="0"/>
              <a:t>Stabilize Production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 </a:t>
            </a:r>
            <a:r>
              <a:rPr lang="en-US" sz="2800" b="0" i="1" dirty="0" smtClean="0"/>
              <a:t>(continued)</a:t>
            </a:r>
            <a:endParaRPr lang="en-US" sz="2800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Adoption</a:t>
            </a:r>
          </a:p>
          <a:p>
            <a:pPr lvl="1"/>
            <a:r>
              <a:rPr lang="en-US" dirty="0" smtClean="0"/>
              <a:t>SLDS Needed for:</a:t>
            </a:r>
          </a:p>
          <a:p>
            <a:pPr lvl="2"/>
            <a:r>
              <a:rPr lang="en-US" dirty="0" smtClean="0"/>
              <a:t>Common Core</a:t>
            </a:r>
          </a:p>
          <a:p>
            <a:pPr lvl="2"/>
            <a:r>
              <a:rPr lang="en-US" dirty="0" smtClean="0"/>
              <a:t>Digital Resources for Teachers</a:t>
            </a:r>
          </a:p>
          <a:p>
            <a:pPr lvl="2"/>
            <a:r>
              <a:rPr lang="en-US" dirty="0" smtClean="0"/>
              <a:t>IEP</a:t>
            </a:r>
          </a:p>
          <a:p>
            <a:pPr lvl="2"/>
            <a:r>
              <a:rPr lang="en-US" dirty="0" smtClean="0"/>
              <a:t>Class Keys</a:t>
            </a:r>
          </a:p>
          <a:p>
            <a:pPr lvl="2"/>
            <a:r>
              <a:rPr lang="en-US" dirty="0" smtClean="0"/>
              <a:t>Professional Development</a:t>
            </a:r>
          </a:p>
          <a:p>
            <a:pPr lvl="2"/>
            <a:r>
              <a:rPr lang="en-US" dirty="0" smtClean="0"/>
              <a:t>Instructional Improvement</a:t>
            </a:r>
          </a:p>
          <a:p>
            <a:pPr lvl="2"/>
            <a:r>
              <a:rPr lang="en-US" dirty="0" smtClean="0"/>
              <a:t>GAVS ……………………………..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Priorities </a:t>
            </a:r>
            <a:r>
              <a:rPr lang="en-US" sz="2800" b="0" i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(continued)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SLDS Use</a:t>
            </a:r>
            <a:r>
              <a:rPr lang="en-US" baseline="0" dirty="0" smtClean="0"/>
              <a:t> is Low</a:t>
            </a:r>
          </a:p>
          <a:p>
            <a:pPr lvl="1"/>
            <a:r>
              <a:rPr lang="en-US" dirty="0" smtClean="0"/>
              <a:t>Potential Users:	123,493</a:t>
            </a:r>
          </a:p>
          <a:p>
            <a:pPr lvl="1">
              <a:tabLst>
                <a:tab pos="5715000" algn="r"/>
              </a:tabLst>
            </a:pPr>
            <a:r>
              <a:rPr lang="en-US" dirty="0" smtClean="0"/>
              <a:t>Actual Users: </a:t>
            </a:r>
          </a:p>
          <a:p>
            <a:pPr lvl="2">
              <a:tabLst>
                <a:tab pos="5715000" algn="r"/>
                <a:tab pos="6918325" algn="r"/>
              </a:tabLst>
            </a:pPr>
            <a:r>
              <a:rPr lang="en-US" dirty="0" smtClean="0"/>
              <a:t>Average Monthly Users	3,400	3%</a:t>
            </a:r>
          </a:p>
          <a:p>
            <a:pPr lvl="2">
              <a:tabLst>
                <a:tab pos="5715000" algn="r"/>
              </a:tabLst>
            </a:pPr>
            <a:endParaRPr lang="en-US" dirty="0" smtClean="0"/>
          </a:p>
          <a:p>
            <a:pPr lvl="2">
              <a:tabLst>
                <a:tab pos="5715000" algn="r"/>
              </a:tabLst>
            </a:pPr>
            <a:r>
              <a:rPr lang="en-US" i="1" dirty="0" smtClean="0"/>
              <a:t>1/29/2011 – 7/31/2011	16,984	14%</a:t>
            </a:r>
          </a:p>
          <a:p>
            <a:pPr lvl="2">
              <a:tabLst>
                <a:tab pos="5715000" algn="r"/>
              </a:tabLst>
            </a:pPr>
            <a:endParaRPr lang="en-US" dirty="0" smtClean="0"/>
          </a:p>
          <a:p>
            <a:pPr lvl="1">
              <a:tabLst>
                <a:tab pos="5715000" algn="r"/>
              </a:tabLs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304800" y="0"/>
          <a:ext cx="6629400" cy="6829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477000" cy="1143000"/>
          </a:xfrm>
        </p:spPr>
        <p:txBody>
          <a:bodyPr/>
          <a:lstStyle/>
          <a:p>
            <a:r>
              <a:rPr lang="en-US" dirty="0" smtClean="0"/>
              <a:t>July’s Top 20 Districts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10138"/>
          <a:stretch>
            <a:fillRect/>
          </a:stretch>
        </p:blipFill>
        <p:spPr bwMode="auto">
          <a:xfrm>
            <a:off x="609600" y="990600"/>
            <a:ext cx="4968875" cy="567055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Operational Data Store (ODS)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343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Operational Data Store (ODS)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Piloted</a:t>
            </a:r>
          </a:p>
          <a:p>
            <a:pPr lvl="1"/>
            <a:r>
              <a:rPr lang="en-US" dirty="0" smtClean="0"/>
              <a:t>Effingham, Pike and Bleckley</a:t>
            </a:r>
          </a:p>
          <a:p>
            <a:pPr lvl="1"/>
            <a:r>
              <a:rPr lang="en-US" dirty="0" smtClean="0"/>
              <a:t>Student Course Profile and Student Level (C01)</a:t>
            </a:r>
          </a:p>
          <a:p>
            <a:r>
              <a:rPr lang="en-US" dirty="0" smtClean="0"/>
              <a:t>Working with vendors to solidify SPECS</a:t>
            </a:r>
          </a:p>
          <a:p>
            <a:r>
              <a:rPr lang="en-US" dirty="0" smtClean="0"/>
              <a:t>Planning fully automated touch-free data transfer</a:t>
            </a:r>
          </a:p>
          <a:p>
            <a:r>
              <a:rPr lang="en-US" dirty="0" smtClean="0"/>
              <a:t>Exit Pilot and move to General Availability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DOE Presentation Template - John Bar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5F72A6C0BD19458CAFA3ECF7C9E208" ma:contentTypeVersion="0" ma:contentTypeDescription="Create a new document." ma:contentTypeScope="" ma:versionID="3dbd0633976edf77c65ead5b7edf47a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33910AB-BA8B-451F-8273-36DCD53D55D5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F9D903E-DFFF-4F14-B9D1-BA01792ADA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60E51B-78D2-4F84-A0F7-ECA88C424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GaDOE Presentation Template - John Barge</Template>
  <TotalTime>427</TotalTime>
  <Words>358</Words>
  <Application>Microsoft Office PowerPoint</Application>
  <PresentationFormat>On-screen Show (4:3)</PresentationFormat>
  <Paragraphs>148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GaDOE Presentation Template - John Barge</vt:lpstr>
      <vt:lpstr>SLDS  Coming  Attractions</vt:lpstr>
      <vt:lpstr>Overview</vt:lpstr>
      <vt:lpstr>Priorities</vt:lpstr>
      <vt:lpstr>Priorities (continued)</vt:lpstr>
      <vt:lpstr>Priorities (continued)</vt:lpstr>
      <vt:lpstr>Slide 6</vt:lpstr>
      <vt:lpstr>July’s Top 20 Districts</vt:lpstr>
      <vt:lpstr>Operational Data Store (ODS)</vt:lpstr>
      <vt:lpstr>Operational Data Store (ODS)</vt:lpstr>
      <vt:lpstr>Operational Data Store (ODS)</vt:lpstr>
      <vt:lpstr>Teacher Resource Links (TRL)</vt:lpstr>
      <vt:lpstr>Assessments</vt:lpstr>
      <vt:lpstr>Profile Manager</vt:lpstr>
      <vt:lpstr>Enhancement Requests</vt:lpstr>
      <vt:lpstr>New Systems in Tunnel</vt:lpstr>
      <vt:lpstr>SLDS Projects to Kick-Off</vt:lpstr>
    </vt:vector>
  </TitlesOfParts>
  <Company>Georgia Department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debra holdren</dc:creator>
  <cp:lastModifiedBy>GaDOE</cp:lastModifiedBy>
  <cp:revision>20</cp:revision>
  <dcterms:created xsi:type="dcterms:W3CDTF">2011-03-24T12:21:34Z</dcterms:created>
  <dcterms:modified xsi:type="dcterms:W3CDTF">2011-08-16T13:20:12Z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0x010100AB5F72A6C0BD19458CAFA3ECF7C9E208</vt:lpwstr>
  </property>
</Properties>
</file>